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_rels/presentation.xml.rels" ContentType="application/vnd.openxmlformats-package.relationships+xml"/>
  <Override PartName="/ppt/media/image13.png" ContentType="image/png"/>
  <Override PartName="/ppt/media/image4.png" ContentType="image/png"/>
  <Override PartName="/ppt/media/image9.svg" ContentType="image/svg"/>
  <Override PartName="/ppt/media/image11.svg" ContentType="image/svg"/>
  <Override PartName="/ppt/media/image7.svg" ContentType="image/svg"/>
  <Override PartName="/ppt/media/image12.png" ContentType="image/png"/>
  <Override PartName="/ppt/media/image8.png" ContentType="image/png"/>
  <Override PartName="/ppt/media/image17.png" ContentType="image/png"/>
  <Override PartName="/ppt/media/image5.svg" ContentType="image/svg"/>
  <Override PartName="/ppt/media/image10.png" ContentType="image/png"/>
  <Override PartName="/ppt/media/image1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3.svg" ContentType="image/svg"/>
  <Override PartName="/ppt/media/image21.png" ContentType="image/png"/>
  <Override PartName="/ppt/media/image19.png" ContentType="image/png"/>
  <Override PartName="/ppt/media/image2.png" ContentType="image/png"/>
  <Override PartName="/ppt/media/image20.png" ContentType="image/png"/>
  <Override PartName="/ppt/media/image18.png" ContentType="image/png"/>
  <Override PartName="/ppt/media/image16.png" ContentType="image/png"/>
  <Override PartName="/ppt/media/image14.png" ContentType="image/png"/>
  <Override PartName="/ppt/media/image6.png" ContentType="image/png"/>
  <Override PartName="/ppt/media/image15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</p:sldIdLst>
  <p:sldSz cx="18288000" cy="10287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A194F7B-19A9-440D-A52F-0C6EA1D6A50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5E6DEA9C-E810-4CD1-960C-4CF22750997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BDDA3107-56B6-4741-9E33-FE0B95A5390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4603582-0840-4810-9BA1-CEC37E96BC6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7464181-7042-4B7B-8C27-B051F5A5276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87F3C23-BEF2-474A-8C11-769656B83B5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90559BFF-41DD-46F1-90EF-6FA873A9BB2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7E71F772-68A1-4D8A-A881-91C306230B8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8CA05650-4FFD-416E-B8E6-F9BB22F0AC9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E8B1488D-8A97-4CE4-BB3A-8167EABC074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31B38FAF-5C06-4908-B3E7-EEC73B73A19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45028C0-AE89-45D4-856D-925B31349D51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7800" cy="116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1280" cy="58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7800" cy="469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dt" idx="28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ftr" idx="29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" name="PlaceHolder 6"/>
          <p:cNvSpPr>
            <a:spLocks noGrp="1"/>
          </p:cNvSpPr>
          <p:nvPr>
            <p:ph type="sldNum" idx="30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E0288FD-5911-4541-B83A-FFF2FAFC4B5F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6040" cy="56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6040" cy="80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dt" idx="3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" name="PlaceHolder 5"/>
          <p:cNvSpPr>
            <a:spLocks noGrp="1"/>
          </p:cNvSpPr>
          <p:nvPr>
            <p:ph type="ftr" idx="3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" name="PlaceHolder 6"/>
          <p:cNvSpPr>
            <a:spLocks noGrp="1"/>
          </p:cNvSpPr>
          <p:nvPr>
            <p:ph type="sldNum" idx="3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1FF7E0A-26D1-4C4B-98E8-12B69EFD82D8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042B930-1D47-4FAE-8BAE-13000177900A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629400" y="274680"/>
            <a:ext cx="205704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274680"/>
            <a:ext cx="601956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4840303-C391-44B1-877B-9BA4342CE517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dt" idx="10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ftr" idx="11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5"/>
          <p:cNvSpPr>
            <a:spLocks noGrp="1"/>
          </p:cNvSpPr>
          <p:nvPr>
            <p:ph type="sldNum" idx="12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6AD9EA6-186A-4961-85E9-1FE71850F248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4000" spc="-1" strike="noStrike" cap="all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Click to edit Master text styles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dt" idx="13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ftr" idx="14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5"/>
          <p:cNvSpPr>
            <a:spLocks noGrp="1"/>
          </p:cNvSpPr>
          <p:nvPr>
            <p:ph type="sldNum" idx="15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D8C4D4F-BB6E-464E-82C2-82DE4AD2EEF8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dt" idx="16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ftr" idx="17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6"/>
          <p:cNvSpPr>
            <a:spLocks noGrp="1"/>
          </p:cNvSpPr>
          <p:nvPr>
            <p:ph type="sldNum" idx="18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76FDED3-6B42-48CE-B47D-1B9CFDDBBFB9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92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992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136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136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dt" idx="19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ftr" idx="20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8"/>
          <p:cNvSpPr>
            <a:spLocks noGrp="1"/>
          </p:cNvSpPr>
          <p:nvPr>
            <p:ph type="sldNum" idx="21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16F2340-33D0-4066-9DCB-58BEE6BA9B03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dt" idx="22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ftr" idx="23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sldNum" idx="24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1BC76F6-56EF-40DA-AFC9-F0797CD34E1B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dt" idx="25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ftr" idx="26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EC3846C-D536-45E4-A565-00EB4F028611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svg"/><Relationship Id="rId4" Type="http://schemas.openxmlformats.org/officeDocument/2006/relationships/image" Target="../media/image4.png"/><Relationship Id="rId5" Type="http://schemas.openxmlformats.org/officeDocument/2006/relationships/image" Target="../media/image5.svg"/><Relationship Id="rId6" Type="http://schemas.openxmlformats.org/officeDocument/2006/relationships/hyperlink" Target="https://web3statergia.streamlit.app/" TargetMode="External"/><Relationship Id="rId7" Type="http://schemas.openxmlformats.org/officeDocument/2006/relationships/slideLayout" Target="../slideLayouts/slideLayout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6.png"/><Relationship Id="rId3" Type="http://schemas.openxmlformats.org/officeDocument/2006/relationships/image" Target="../media/image7.svg"/><Relationship Id="rId4" Type="http://schemas.openxmlformats.org/officeDocument/2006/relationships/image" Target="../media/image8.png"/><Relationship Id="rId5" Type="http://schemas.openxmlformats.org/officeDocument/2006/relationships/image" Target="../media/image9.svg"/><Relationship Id="rId6" Type="http://schemas.openxmlformats.org/officeDocument/2006/relationships/image" Target="../media/image10.png"/><Relationship Id="rId7" Type="http://schemas.openxmlformats.org/officeDocument/2006/relationships/image" Target="../media/image11.sv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slideLayout" Target="../slideLayouts/slideLayout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8.png"/><Relationship Id="rId3" Type="http://schemas.openxmlformats.org/officeDocument/2006/relationships/image" Target="../media/image9.sv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slideLayout" Target="../slideLayouts/slideLayout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8.png"/><Relationship Id="rId3" Type="http://schemas.openxmlformats.org/officeDocument/2006/relationships/image" Target="../media/image9.svg"/><Relationship Id="rId4" Type="http://schemas.openxmlformats.org/officeDocument/2006/relationships/image" Target="../media/image10.png"/><Relationship Id="rId5" Type="http://schemas.openxmlformats.org/officeDocument/2006/relationships/image" Target="../media/image11.sv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slideLayout" Target="../slideLayouts/slideLayout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8.png"/><Relationship Id="rId3" Type="http://schemas.openxmlformats.org/officeDocument/2006/relationships/image" Target="../media/image9.svg"/><Relationship Id="rId4" Type="http://schemas.openxmlformats.org/officeDocument/2006/relationships/image" Target="../media/image10.png"/><Relationship Id="rId5" Type="http://schemas.openxmlformats.org/officeDocument/2006/relationships/image" Target="../media/image11.sv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slideLayout" Target="../slideLayouts/slideLayout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sv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8.png"/><Relationship Id="rId3" Type="http://schemas.openxmlformats.org/officeDocument/2006/relationships/image" Target="../media/image9.sv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slideLayout" Target="../slideLayouts/slideLayout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Freeform 3"/>
          <p:cNvSpPr/>
          <p:nvPr/>
        </p:nvSpPr>
        <p:spPr>
          <a:xfrm>
            <a:off x="5864760" y="505800"/>
            <a:ext cx="12376800" cy="7156080"/>
          </a:xfrm>
          <a:custGeom>
            <a:avLst/>
            <a:gdLst>
              <a:gd name="textAreaLeft" fmla="*/ 0 w 12376800"/>
              <a:gd name="textAreaRight" fmla="*/ 12377160 w 12376800"/>
              <a:gd name="textAreaTop" fmla="*/ 0 h 7156080"/>
              <a:gd name="textAreaBottom" fmla="*/ 7156440 h 7156080"/>
            </a:gdLst>
            <a:ahLst/>
            <a:rect l="textAreaLeft" t="textAreaTop" r="textAreaRight" b="textAreaBottom"/>
            <a:pathLst>
              <a:path w="12377272" h="7156314">
                <a:moveTo>
                  <a:pt x="0" y="0"/>
                </a:moveTo>
                <a:lnTo>
                  <a:pt x="12377273" y="0"/>
                </a:lnTo>
                <a:lnTo>
                  <a:pt x="12377273" y="7156314"/>
                </a:lnTo>
                <a:lnTo>
                  <a:pt x="0" y="715631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TextBox 4"/>
          <p:cNvSpPr/>
          <p:nvPr/>
        </p:nvSpPr>
        <p:spPr>
          <a:xfrm>
            <a:off x="6543000" y="162720"/>
            <a:ext cx="4858560" cy="209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6498"/>
              </a:lnSpc>
            </a:pPr>
            <a:r>
              <a:rPr b="1" lang="en-US" sz="11780" spc="-1" strike="noStrike">
                <a:solidFill>
                  <a:srgbClr val="00691d"/>
                </a:solidFill>
                <a:latin typeface="Bricolage Grotesque Bold"/>
                <a:ea typeface="Bricolage Grotesque Bold"/>
              </a:rPr>
              <a:t>Web3</a:t>
            </a:r>
            <a:endParaRPr b="0" lang="en-US" sz="117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TextBox 5"/>
          <p:cNvSpPr/>
          <p:nvPr/>
        </p:nvSpPr>
        <p:spPr>
          <a:xfrm>
            <a:off x="7678080" y="1888200"/>
            <a:ext cx="9730800" cy="205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6146"/>
              </a:lnSpc>
            </a:pPr>
            <a:r>
              <a:rPr b="1" lang="en-US" sz="11530" spc="-1" strike="noStrike">
                <a:solidFill>
                  <a:srgbClr val="00691d"/>
                </a:solidFill>
                <a:latin typeface="Bricolage Grotesque Bold"/>
                <a:ea typeface="Bricolage Grotesque Bold"/>
              </a:rPr>
              <a:t>Intelligence</a:t>
            </a:r>
            <a:endParaRPr b="0" lang="en-US" sz="115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Freeform 6"/>
          <p:cNvSpPr/>
          <p:nvPr/>
        </p:nvSpPr>
        <p:spPr>
          <a:xfrm>
            <a:off x="92520" y="261000"/>
            <a:ext cx="6611400" cy="7200720"/>
          </a:xfrm>
          <a:custGeom>
            <a:avLst/>
            <a:gdLst>
              <a:gd name="textAreaLeft" fmla="*/ 0 w 6611400"/>
              <a:gd name="textAreaRight" fmla="*/ 6611760 w 6611400"/>
              <a:gd name="textAreaTop" fmla="*/ 0 h 7200720"/>
              <a:gd name="textAreaBottom" fmla="*/ 7201080 h 7200720"/>
            </a:gdLst>
            <a:ahLst/>
            <a:rect l="textAreaLeft" t="textAreaTop" r="textAreaRight" b="textAreaBottom"/>
            <a:pathLst>
              <a:path w="6611735" h="7200900">
                <a:moveTo>
                  <a:pt x="0" y="0"/>
                </a:moveTo>
                <a:lnTo>
                  <a:pt x="6611735" y="0"/>
                </a:lnTo>
                <a:lnTo>
                  <a:pt x="6611735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TextBox 7"/>
          <p:cNvSpPr/>
          <p:nvPr/>
        </p:nvSpPr>
        <p:spPr>
          <a:xfrm>
            <a:off x="7108560" y="7926840"/>
            <a:ext cx="10531440" cy="7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928"/>
              </a:lnSpc>
            </a:pPr>
            <a:r>
              <a:rPr b="1" lang="en-US" sz="2090" spc="-1" strike="noStrike">
                <a:solidFill>
                  <a:srgbClr val="545454"/>
                </a:solidFill>
                <a:latin typeface="Bricolage Grotesque Bold"/>
                <a:ea typeface="Bricolage Grotesque Bold"/>
              </a:rPr>
              <a:t>Powered by multi-source analytics: identity, on-chain data, behavioral signals, and lifecycle modeling.</a:t>
            </a:r>
            <a:endParaRPr b="0" lang="en-US" sz="20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TextBox 8"/>
          <p:cNvSpPr/>
          <p:nvPr/>
        </p:nvSpPr>
        <p:spPr>
          <a:xfrm>
            <a:off x="6849360" y="3652200"/>
            <a:ext cx="11438280" cy="193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5233"/>
              </a:lnSpc>
            </a:pPr>
            <a:r>
              <a:rPr b="1" lang="en-US" sz="10880" spc="-1" strike="noStrike">
                <a:solidFill>
                  <a:srgbClr val="00691d"/>
                </a:solidFill>
                <a:latin typeface="Bricolage Grotesque Bold"/>
                <a:ea typeface="Bricolage Grotesque Bold"/>
              </a:rPr>
              <a:t>&amp; User Behavior</a:t>
            </a:r>
            <a:endParaRPr b="0" lang="en-US" sz="108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TextBox 9"/>
          <p:cNvSpPr/>
          <p:nvPr/>
        </p:nvSpPr>
        <p:spPr>
          <a:xfrm>
            <a:off x="8726400" y="5185440"/>
            <a:ext cx="6628680" cy="198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5608"/>
              </a:lnSpc>
            </a:pPr>
            <a:r>
              <a:rPr b="1" lang="en-US" sz="11150" spc="-1" strike="noStrike">
                <a:solidFill>
                  <a:srgbClr val="00691d"/>
                </a:solidFill>
                <a:latin typeface="Bricolage Grotesque Bold"/>
                <a:ea typeface="Bricolage Grotesque Bold"/>
              </a:rPr>
              <a:t>Analysis</a:t>
            </a:r>
            <a:endParaRPr b="0" lang="en-US" sz="11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TextBox 10"/>
          <p:cNvSpPr/>
          <p:nvPr/>
        </p:nvSpPr>
        <p:spPr>
          <a:xfrm>
            <a:off x="11363400" y="75960"/>
            <a:ext cx="7537680" cy="225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7748"/>
              </a:lnSpc>
            </a:pPr>
            <a:r>
              <a:rPr b="1" lang="en-US" sz="12670" spc="-1" strike="noStrike">
                <a:solidFill>
                  <a:srgbClr val="00691d"/>
                </a:solidFill>
                <a:latin typeface="Bricolage Grotesque Bold"/>
                <a:ea typeface="Bricolage Grotesque Bold"/>
              </a:rPr>
              <a:t>Growth</a:t>
            </a:r>
            <a:endParaRPr b="0" lang="en-US" sz="126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TextBox 11"/>
          <p:cNvSpPr/>
          <p:nvPr/>
        </p:nvSpPr>
        <p:spPr>
          <a:xfrm>
            <a:off x="3823560" y="9201240"/>
            <a:ext cx="14222160" cy="50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954"/>
              </a:lnSpc>
            </a:pPr>
            <a:r>
              <a:rPr b="1" lang="en-US" sz="2830" spc="-1" strike="noStrike">
                <a:solidFill>
                  <a:srgbClr val="545454"/>
                </a:solidFill>
                <a:latin typeface="Bricolage Grotesque Bold"/>
                <a:ea typeface="Bricolage Grotesque Bold"/>
              </a:rPr>
              <a:t>Dashboard : </a:t>
            </a:r>
            <a:r>
              <a:rPr b="1" lang="en-US" sz="2830" spc="-1" strike="noStrike" u="sng">
                <a:solidFill>
                  <a:srgbClr val="545454"/>
                </a:solidFill>
                <a:uFillTx/>
                <a:latin typeface="Bricolage Grotesque Bold"/>
                <a:ea typeface="Bricolage Grotesque Bold"/>
                <a:hlinkClick r:id="rId6"/>
              </a:rPr>
              <a:t>https://web3statergia.streamlit.app/</a:t>
            </a:r>
            <a:endParaRPr b="0" lang="en-US" sz="283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Freeform 3"/>
          <p:cNvSpPr/>
          <p:nvPr/>
        </p:nvSpPr>
        <p:spPr>
          <a:xfrm>
            <a:off x="2044080" y="156240"/>
            <a:ext cx="1888920" cy="2623680"/>
          </a:xfrm>
          <a:custGeom>
            <a:avLst/>
            <a:gdLst>
              <a:gd name="textAreaLeft" fmla="*/ 0 w 1888920"/>
              <a:gd name="textAreaRight" fmla="*/ 1889280 w 1888920"/>
              <a:gd name="textAreaTop" fmla="*/ 0 h 2623680"/>
              <a:gd name="textAreaBottom" fmla="*/ 2624040 h 2623680"/>
            </a:gdLst>
            <a:ahLst/>
            <a:rect l="textAreaLeft" t="textAreaTop" r="textAreaRight" b="textAreaBottom"/>
            <a:pathLst>
              <a:path w="1889261" h="2623974">
                <a:moveTo>
                  <a:pt x="0" y="0"/>
                </a:moveTo>
                <a:lnTo>
                  <a:pt x="1889262" y="0"/>
                </a:lnTo>
                <a:lnTo>
                  <a:pt x="1889262" y="2623974"/>
                </a:lnTo>
                <a:lnTo>
                  <a:pt x="0" y="262397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Freeform 4"/>
          <p:cNvSpPr/>
          <p:nvPr/>
        </p:nvSpPr>
        <p:spPr>
          <a:xfrm>
            <a:off x="-16200" y="2780280"/>
            <a:ext cx="4120560" cy="3993120"/>
          </a:xfrm>
          <a:custGeom>
            <a:avLst/>
            <a:gdLst>
              <a:gd name="textAreaLeft" fmla="*/ 0 w 4120560"/>
              <a:gd name="textAreaRight" fmla="*/ 4120920 w 4120560"/>
              <a:gd name="textAreaTop" fmla="*/ 0 h 3993120"/>
              <a:gd name="textAreaBottom" fmla="*/ 3993480 h 3993120"/>
            </a:gdLst>
            <a:ahLst/>
            <a:rect l="textAreaLeft" t="textAreaTop" r="textAreaRight" b="textAreaBottom"/>
            <a:pathLst>
              <a:path w="4120806" h="3993436">
                <a:moveTo>
                  <a:pt x="0" y="0"/>
                </a:moveTo>
                <a:lnTo>
                  <a:pt x="4120806" y="0"/>
                </a:lnTo>
                <a:lnTo>
                  <a:pt x="4120806" y="3993436"/>
                </a:lnTo>
                <a:lnTo>
                  <a:pt x="0" y="399343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Freeform 5"/>
          <p:cNvSpPr/>
          <p:nvPr/>
        </p:nvSpPr>
        <p:spPr>
          <a:xfrm>
            <a:off x="338760" y="1296000"/>
            <a:ext cx="1705320" cy="1119240"/>
          </a:xfrm>
          <a:custGeom>
            <a:avLst/>
            <a:gdLst>
              <a:gd name="textAreaLeft" fmla="*/ 0 w 1705320"/>
              <a:gd name="textAreaRight" fmla="*/ 1705680 w 1705320"/>
              <a:gd name="textAreaTop" fmla="*/ 0 h 1119240"/>
              <a:gd name="textAreaBottom" fmla="*/ 1119600 h 1119240"/>
            </a:gdLst>
            <a:ahLst/>
            <a:rect l="textAreaLeft" t="textAreaTop" r="textAreaRight" b="textAreaBottom"/>
            <a:pathLst>
              <a:path w="1705585" h="1119484">
                <a:moveTo>
                  <a:pt x="0" y="0"/>
                </a:moveTo>
                <a:lnTo>
                  <a:pt x="1705585" y="0"/>
                </a:lnTo>
                <a:lnTo>
                  <a:pt x="1705585" y="1119485"/>
                </a:lnTo>
                <a:lnTo>
                  <a:pt x="0" y="111948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Freeform 6"/>
          <p:cNvSpPr/>
          <p:nvPr/>
        </p:nvSpPr>
        <p:spPr>
          <a:xfrm>
            <a:off x="4104720" y="280080"/>
            <a:ext cx="6522480" cy="4225320"/>
          </a:xfrm>
          <a:custGeom>
            <a:avLst/>
            <a:gdLst>
              <a:gd name="textAreaLeft" fmla="*/ 0 w 6522480"/>
              <a:gd name="textAreaRight" fmla="*/ 6522840 w 6522480"/>
              <a:gd name="textAreaTop" fmla="*/ 0 h 4225320"/>
              <a:gd name="textAreaBottom" fmla="*/ 4225680 h 4225320"/>
            </a:gdLst>
            <a:ahLst/>
            <a:rect l="textAreaLeft" t="textAreaTop" r="textAreaRight" b="textAreaBottom"/>
            <a:pathLst>
              <a:path w="6522881" h="4225514">
                <a:moveTo>
                  <a:pt x="0" y="0"/>
                </a:moveTo>
                <a:lnTo>
                  <a:pt x="6522881" y="0"/>
                </a:lnTo>
                <a:lnTo>
                  <a:pt x="6522881" y="4225514"/>
                </a:lnTo>
                <a:lnTo>
                  <a:pt x="0" y="422551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Freeform 7"/>
          <p:cNvSpPr/>
          <p:nvPr/>
        </p:nvSpPr>
        <p:spPr>
          <a:xfrm>
            <a:off x="11176920" y="3391560"/>
            <a:ext cx="5408640" cy="3503520"/>
          </a:xfrm>
          <a:custGeom>
            <a:avLst/>
            <a:gdLst>
              <a:gd name="textAreaLeft" fmla="*/ 0 w 5408640"/>
              <a:gd name="textAreaRight" fmla="*/ 5409000 w 5408640"/>
              <a:gd name="textAreaTop" fmla="*/ 0 h 3503520"/>
              <a:gd name="textAreaBottom" fmla="*/ 3503880 h 3503520"/>
            </a:gdLst>
            <a:ahLst/>
            <a:rect l="textAreaLeft" t="textAreaTop" r="textAreaRight" b="textAreaBottom"/>
            <a:pathLst>
              <a:path w="5408833" h="3503835">
                <a:moveTo>
                  <a:pt x="0" y="0"/>
                </a:moveTo>
                <a:lnTo>
                  <a:pt x="5408834" y="0"/>
                </a:lnTo>
                <a:lnTo>
                  <a:pt x="5408834" y="3503836"/>
                </a:lnTo>
                <a:lnTo>
                  <a:pt x="0" y="350383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Freeform 8"/>
          <p:cNvSpPr/>
          <p:nvPr/>
        </p:nvSpPr>
        <p:spPr>
          <a:xfrm>
            <a:off x="13178520" y="196200"/>
            <a:ext cx="4691520" cy="3039120"/>
          </a:xfrm>
          <a:custGeom>
            <a:avLst/>
            <a:gdLst>
              <a:gd name="textAreaLeft" fmla="*/ 0 w 4691520"/>
              <a:gd name="textAreaRight" fmla="*/ 4691880 w 4691520"/>
              <a:gd name="textAreaTop" fmla="*/ 0 h 3039120"/>
              <a:gd name="textAreaBottom" fmla="*/ 3039480 h 3039120"/>
            </a:gdLst>
            <a:ahLst/>
            <a:rect l="textAreaLeft" t="textAreaTop" r="textAreaRight" b="textAreaBottom"/>
            <a:pathLst>
              <a:path w="4691950" h="3039439">
                <a:moveTo>
                  <a:pt x="0" y="0"/>
                </a:moveTo>
                <a:lnTo>
                  <a:pt x="4691950" y="0"/>
                </a:lnTo>
                <a:lnTo>
                  <a:pt x="4691950" y="3039439"/>
                </a:lnTo>
                <a:lnTo>
                  <a:pt x="0" y="303943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TextBox 9"/>
          <p:cNvSpPr/>
          <p:nvPr/>
        </p:nvSpPr>
        <p:spPr>
          <a:xfrm>
            <a:off x="1028880" y="2465640"/>
            <a:ext cx="2935440" cy="142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1200"/>
              </a:lnSpc>
            </a:pPr>
            <a:r>
              <a:rPr b="0" lang="en-US" sz="8000" spc="-1" strike="noStrike">
                <a:solidFill>
                  <a:srgbClr val="00691d"/>
                </a:solidFill>
                <a:latin typeface="Bricolage Grotesque"/>
                <a:ea typeface="Bricolage Grotesque"/>
              </a:rPr>
              <a:t>Why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TextBox 10"/>
          <p:cNvSpPr/>
          <p:nvPr/>
        </p:nvSpPr>
        <p:spPr>
          <a:xfrm>
            <a:off x="1028880" y="3712320"/>
            <a:ext cx="4812840" cy="30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7920"/>
              </a:lnSpc>
            </a:pPr>
            <a:r>
              <a:rPr b="1" lang="en-US" sz="8000" spc="-1" strike="noStrike">
                <a:solidFill>
                  <a:srgbClr val="00691d"/>
                </a:solidFill>
                <a:latin typeface="Bricolage Grotesque Bold"/>
                <a:ea typeface="Bricolage Grotesque Bold"/>
              </a:rPr>
              <a:t>User Analytics Matters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TextBox 11"/>
          <p:cNvSpPr/>
          <p:nvPr/>
        </p:nvSpPr>
        <p:spPr>
          <a:xfrm>
            <a:off x="8991360" y="6636960"/>
            <a:ext cx="8980560" cy="351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 defTabSz="914400">
              <a:lnSpc>
                <a:spcPts val="3076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Bricolage Grotesque"/>
                <a:ea typeface="Bricolage Grotesque"/>
              </a:rPr>
              <a:t>Key Insights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474480" indent="-237240" algn="just" defTabSz="914400">
              <a:lnSpc>
                <a:spcPts val="3076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Bricolage Grotesque"/>
                <a:ea typeface="Bricolage Grotesque"/>
              </a:rPr>
              <a:t>Web3 wallet holders demonstrate deeper sessions and stronger value potential.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474480" indent="-237240" algn="just" defTabSz="914400">
              <a:lnSpc>
                <a:spcPts val="3076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Bricolage Grotesque"/>
                <a:ea typeface="Bricolage Grotesque"/>
              </a:rPr>
              <a:t>Transaction timing clusters indicate episodic but high-intent engagement.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474480" indent="-237240" algn="just" defTabSz="914400">
              <a:lnSpc>
                <a:spcPts val="3076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Bricolage Grotesque"/>
                <a:ea typeface="Bricolage Grotesque"/>
              </a:rPr>
              <a:t>Early patterns reveal strong correlation between session depth and eventual monetary contribution.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474480" indent="-237240" algn="just" defTabSz="914400">
              <a:lnSpc>
                <a:spcPts val="3076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Bricolage Grotesque"/>
                <a:ea typeface="Bricolage Grotesque"/>
              </a:rPr>
              <a:t>Behavioral data acts as a predictive signal for retention and upsell readiness.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TextBox 12"/>
          <p:cNvSpPr/>
          <p:nvPr/>
        </p:nvSpPr>
        <p:spPr>
          <a:xfrm>
            <a:off x="198360" y="7583760"/>
            <a:ext cx="8382240" cy="246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 defTabSz="914400">
              <a:lnSpc>
                <a:spcPts val="3240"/>
              </a:lnSpc>
            </a:pPr>
            <a:r>
              <a:rPr b="0" lang="en-US" sz="2320" spc="-1" strike="noStrike">
                <a:solidFill>
                  <a:srgbClr val="000000"/>
                </a:solidFill>
                <a:latin typeface="Bricolage Grotesque"/>
                <a:ea typeface="Bricolage Grotesque"/>
              </a:rPr>
              <a:t>Understanding user behavior is the foundation of Web3 growth.</a:t>
            </a:r>
            <a:endParaRPr b="0" lang="en-US" sz="2320" spc="-1" strike="noStrike">
              <a:solidFill>
                <a:srgbClr val="000000"/>
              </a:solidFill>
              <a:latin typeface="Arial"/>
            </a:endParaRPr>
          </a:p>
          <a:p>
            <a:pPr algn="just" defTabSz="914400">
              <a:lnSpc>
                <a:spcPts val="324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just" defTabSz="914400">
              <a:lnSpc>
                <a:spcPts val="3240"/>
              </a:lnSpc>
            </a:pPr>
            <a:r>
              <a:rPr b="0" lang="en-US" sz="2320" spc="-1" strike="noStrike">
                <a:solidFill>
                  <a:srgbClr val="000000"/>
                </a:solidFill>
                <a:latin typeface="Bricolage Grotesque"/>
                <a:ea typeface="Bricolage Grotesque"/>
              </a:rPr>
              <a:t>Our analysis connects engagement, wallet activity, and session patterns to uncover meaningful trends.</a:t>
            </a:r>
            <a:endParaRPr b="0" lang="en-US" sz="2320" spc="-1" strike="noStrike">
              <a:solidFill>
                <a:srgbClr val="000000"/>
              </a:solidFill>
              <a:latin typeface="Arial"/>
            </a:endParaRPr>
          </a:p>
          <a:p>
            <a:pPr algn="just" defTabSz="914400">
              <a:lnSpc>
                <a:spcPts val="3240"/>
              </a:lnSpc>
            </a:pPr>
            <a:r>
              <a:rPr b="0" lang="en-US" sz="2320" spc="-1" strike="noStrike">
                <a:solidFill>
                  <a:srgbClr val="000000"/>
                </a:solidFill>
                <a:latin typeface="Bricolage Grotesque"/>
                <a:ea typeface="Bricolage Grotesque"/>
              </a:rPr>
              <a:t>Key</a:t>
            </a:r>
            <a:endParaRPr b="0" lang="en-US" sz="232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Freeform 3"/>
          <p:cNvSpPr/>
          <p:nvPr/>
        </p:nvSpPr>
        <p:spPr>
          <a:xfrm>
            <a:off x="-1166040" y="-786960"/>
            <a:ext cx="4120560" cy="3993120"/>
          </a:xfrm>
          <a:custGeom>
            <a:avLst/>
            <a:gdLst>
              <a:gd name="textAreaLeft" fmla="*/ 0 w 4120560"/>
              <a:gd name="textAreaRight" fmla="*/ 4120920 w 4120560"/>
              <a:gd name="textAreaTop" fmla="*/ 0 h 3993120"/>
              <a:gd name="textAreaBottom" fmla="*/ 3993480 h 3993120"/>
            </a:gdLst>
            <a:ahLst/>
            <a:rect l="textAreaLeft" t="textAreaTop" r="textAreaRight" b="textAreaBottom"/>
            <a:pathLst>
              <a:path w="4120806" h="3993436">
                <a:moveTo>
                  <a:pt x="0" y="0"/>
                </a:moveTo>
                <a:lnTo>
                  <a:pt x="4120806" y="0"/>
                </a:lnTo>
                <a:lnTo>
                  <a:pt x="4120806" y="3993436"/>
                </a:lnTo>
                <a:lnTo>
                  <a:pt x="0" y="399343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TextBox 4"/>
          <p:cNvSpPr/>
          <p:nvPr/>
        </p:nvSpPr>
        <p:spPr>
          <a:xfrm>
            <a:off x="222840" y="722520"/>
            <a:ext cx="12969000" cy="76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6004"/>
              </a:lnSpc>
            </a:pPr>
            <a:r>
              <a:rPr b="1" lang="en-US" sz="6669" spc="-1" strike="noStrike">
                <a:solidFill>
                  <a:srgbClr val="00691d"/>
                </a:solidFill>
                <a:latin typeface="Bricolage Grotesque Bold"/>
                <a:ea typeface="Bricolage Grotesque Bold"/>
              </a:rPr>
              <a:t>Lifecycle &amp; RFM Segmentation</a:t>
            </a:r>
            <a:endParaRPr b="0" lang="en-US" sz="666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Freeform 5"/>
          <p:cNvSpPr/>
          <p:nvPr/>
        </p:nvSpPr>
        <p:spPr>
          <a:xfrm>
            <a:off x="11939760" y="1471680"/>
            <a:ext cx="5771880" cy="4799160"/>
          </a:xfrm>
          <a:custGeom>
            <a:avLst/>
            <a:gdLst>
              <a:gd name="textAreaLeft" fmla="*/ 0 w 5771880"/>
              <a:gd name="textAreaRight" fmla="*/ 5772240 w 5771880"/>
              <a:gd name="textAreaTop" fmla="*/ 0 h 4799160"/>
              <a:gd name="textAreaBottom" fmla="*/ 4799520 h 4799160"/>
            </a:gdLst>
            <a:ahLst/>
            <a:rect l="textAreaLeft" t="textAreaTop" r="textAreaRight" b="textAreaBottom"/>
            <a:pathLst>
              <a:path w="5772345" h="4799478">
                <a:moveTo>
                  <a:pt x="0" y="0"/>
                </a:moveTo>
                <a:lnTo>
                  <a:pt x="5772345" y="0"/>
                </a:lnTo>
                <a:lnTo>
                  <a:pt x="5772345" y="4799478"/>
                </a:lnTo>
                <a:lnTo>
                  <a:pt x="0" y="479947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Freeform 6"/>
          <p:cNvSpPr/>
          <p:nvPr/>
        </p:nvSpPr>
        <p:spPr>
          <a:xfrm>
            <a:off x="4730040" y="5586480"/>
            <a:ext cx="7020000" cy="4547520"/>
          </a:xfrm>
          <a:custGeom>
            <a:avLst/>
            <a:gdLst>
              <a:gd name="textAreaLeft" fmla="*/ 0 w 7020000"/>
              <a:gd name="textAreaRight" fmla="*/ 7020360 w 7020000"/>
              <a:gd name="textAreaTop" fmla="*/ 0 h 4547520"/>
              <a:gd name="textAreaBottom" fmla="*/ 4547880 h 4547520"/>
            </a:gdLst>
            <a:ahLst/>
            <a:rect l="textAreaLeft" t="textAreaTop" r="textAreaRight" b="textAreaBottom"/>
            <a:pathLst>
              <a:path w="7020331" h="4547761">
                <a:moveTo>
                  <a:pt x="0" y="0"/>
                </a:moveTo>
                <a:lnTo>
                  <a:pt x="7020331" y="0"/>
                </a:lnTo>
                <a:lnTo>
                  <a:pt x="7020331" y="4547761"/>
                </a:lnTo>
                <a:lnTo>
                  <a:pt x="0" y="454776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TextBox 7"/>
          <p:cNvSpPr/>
          <p:nvPr/>
        </p:nvSpPr>
        <p:spPr>
          <a:xfrm>
            <a:off x="894240" y="2180520"/>
            <a:ext cx="10558800" cy="265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 defTabSz="914400">
              <a:lnSpc>
                <a:spcPts val="2988"/>
              </a:lnSpc>
            </a:pPr>
            <a:r>
              <a:rPr b="0" lang="en-US" sz="2130" spc="-1" strike="noStrike">
                <a:solidFill>
                  <a:srgbClr val="000000"/>
                </a:solidFill>
                <a:latin typeface="Bricolage Grotesque"/>
                <a:ea typeface="Bricolage Grotesque"/>
              </a:rPr>
              <a:t>Segments Identified</a:t>
            </a:r>
            <a:endParaRPr b="0" lang="en-US" sz="2130" spc="-1" strike="noStrike">
              <a:solidFill>
                <a:srgbClr val="000000"/>
              </a:solidFill>
              <a:latin typeface="Arial"/>
            </a:endParaRPr>
          </a:p>
          <a:p>
            <a:pPr lvl="1" marL="460800" indent="-230400" algn="just" defTabSz="914400">
              <a:lnSpc>
                <a:spcPts val="2988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30" spc="-1" strike="noStrike">
                <a:solidFill>
                  <a:srgbClr val="000000"/>
                </a:solidFill>
                <a:latin typeface="Bricolage Grotesque"/>
                <a:ea typeface="Bricolage Grotesque"/>
              </a:rPr>
              <a:t>Champions – Highly engaged, highest value contributors.</a:t>
            </a:r>
            <a:endParaRPr b="0" lang="en-US" sz="2130" spc="-1" strike="noStrike">
              <a:solidFill>
                <a:srgbClr val="000000"/>
              </a:solidFill>
              <a:latin typeface="Arial"/>
            </a:endParaRPr>
          </a:p>
          <a:p>
            <a:pPr lvl="1" marL="460800" indent="-230400" algn="just" defTabSz="914400">
              <a:lnSpc>
                <a:spcPts val="2988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30" spc="-1" strike="noStrike">
                <a:solidFill>
                  <a:srgbClr val="000000"/>
                </a:solidFill>
                <a:latin typeface="Bricolage Grotesque"/>
                <a:ea typeface="Bricolage Grotesque"/>
              </a:rPr>
              <a:t>Loyal Users – Stable repeat activity with predictable patterns.</a:t>
            </a:r>
            <a:endParaRPr b="0" lang="en-US" sz="2130" spc="-1" strike="noStrike">
              <a:solidFill>
                <a:srgbClr val="000000"/>
              </a:solidFill>
              <a:latin typeface="Arial"/>
            </a:endParaRPr>
          </a:p>
          <a:p>
            <a:pPr lvl="1" marL="460800" indent="-230400" algn="just" defTabSz="914400">
              <a:lnSpc>
                <a:spcPts val="2988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30" spc="-1" strike="noStrike">
                <a:solidFill>
                  <a:srgbClr val="000000"/>
                </a:solidFill>
                <a:latin typeface="Bricolage Grotesque"/>
                <a:ea typeface="Bricolage Grotesque"/>
              </a:rPr>
              <a:t>Potential Users – Growing engagement; strong upsell candidates.</a:t>
            </a:r>
            <a:endParaRPr b="0" lang="en-US" sz="2130" spc="-1" strike="noStrike">
              <a:solidFill>
                <a:srgbClr val="000000"/>
              </a:solidFill>
              <a:latin typeface="Arial"/>
            </a:endParaRPr>
          </a:p>
          <a:p>
            <a:pPr lvl="1" marL="460800" indent="-230400" algn="just" defTabSz="914400">
              <a:lnSpc>
                <a:spcPts val="2988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30" spc="-1" strike="noStrike">
                <a:solidFill>
                  <a:srgbClr val="000000"/>
                </a:solidFill>
                <a:latin typeface="Bricolage Grotesque"/>
                <a:ea typeface="Bricolage Grotesque"/>
              </a:rPr>
              <a:t>New Users – Require onboarding and structured activation.</a:t>
            </a:r>
            <a:endParaRPr b="0" lang="en-US" sz="2130" spc="-1" strike="noStrike">
              <a:solidFill>
                <a:srgbClr val="000000"/>
              </a:solidFill>
              <a:latin typeface="Arial"/>
            </a:endParaRPr>
          </a:p>
          <a:p>
            <a:pPr lvl="1" marL="460800" indent="-230400" algn="just" defTabSz="914400">
              <a:lnSpc>
                <a:spcPts val="2988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30" spc="-1" strike="noStrike">
                <a:solidFill>
                  <a:srgbClr val="000000"/>
                </a:solidFill>
                <a:latin typeface="Bricolage Grotesque"/>
                <a:ea typeface="Bricolage Grotesque"/>
              </a:rPr>
              <a:t>At-Risk Users – Showing signals of disengagement or drop-off.</a:t>
            </a:r>
            <a:endParaRPr b="0" lang="en-US" sz="2130" spc="-1" strike="noStrike">
              <a:solidFill>
                <a:srgbClr val="000000"/>
              </a:solidFill>
              <a:latin typeface="Arial"/>
            </a:endParaRPr>
          </a:p>
          <a:p>
            <a:pPr algn="just" defTabSz="914400">
              <a:lnSpc>
                <a:spcPts val="2988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TextBox 8"/>
          <p:cNvSpPr/>
          <p:nvPr/>
        </p:nvSpPr>
        <p:spPr>
          <a:xfrm>
            <a:off x="741600" y="4735440"/>
            <a:ext cx="10343160" cy="111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 defTabSz="914400">
              <a:lnSpc>
                <a:spcPts val="2928"/>
              </a:lnSpc>
            </a:pPr>
            <a:r>
              <a:rPr b="0" lang="en-US" sz="2090" spc="-1" strike="noStrike">
                <a:solidFill>
                  <a:srgbClr val="000000"/>
                </a:solidFill>
                <a:latin typeface="Bricolage Grotesque"/>
                <a:ea typeface="Bricolage Grotesque"/>
              </a:rPr>
              <a:t>Why it matters</a:t>
            </a:r>
            <a:endParaRPr b="0" lang="en-US" sz="2090" spc="-1" strike="noStrike">
              <a:solidFill>
                <a:srgbClr val="000000"/>
              </a:solidFill>
              <a:latin typeface="Arial"/>
            </a:endParaRPr>
          </a:p>
          <a:p>
            <a:pPr algn="just" defTabSz="914400">
              <a:lnSpc>
                <a:spcPts val="2928"/>
              </a:lnSpc>
            </a:pPr>
            <a:r>
              <a:rPr b="0" lang="en-US" sz="2090" spc="-1" strike="noStrike">
                <a:solidFill>
                  <a:srgbClr val="000000"/>
                </a:solidFill>
                <a:latin typeface="Bricolage Grotesque"/>
                <a:ea typeface="Bricolage Grotesque"/>
              </a:rPr>
              <a:t> </a:t>
            </a:r>
            <a:r>
              <a:rPr b="0" lang="en-US" sz="2090" spc="-1" strike="noStrike">
                <a:solidFill>
                  <a:srgbClr val="000000"/>
                </a:solidFill>
                <a:latin typeface="Bricolage Grotesque"/>
                <a:ea typeface="Bricolage Grotesque"/>
              </a:rPr>
              <a:t>This framework supports targeted messaging, retention programs, and personalized lifecycle journeys.</a:t>
            </a:r>
            <a:endParaRPr b="0" lang="en-US" sz="209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Freeform 3"/>
          <p:cNvSpPr/>
          <p:nvPr/>
        </p:nvSpPr>
        <p:spPr>
          <a:xfrm>
            <a:off x="-1750680" y="-867240"/>
            <a:ext cx="6545520" cy="6343200"/>
          </a:xfrm>
          <a:custGeom>
            <a:avLst/>
            <a:gdLst>
              <a:gd name="textAreaLeft" fmla="*/ 0 w 6545520"/>
              <a:gd name="textAreaRight" fmla="*/ 6545880 w 6545520"/>
              <a:gd name="textAreaTop" fmla="*/ 0 h 6343200"/>
              <a:gd name="textAreaBottom" fmla="*/ 6343560 h 6343200"/>
            </a:gdLst>
            <a:ahLst/>
            <a:rect l="textAreaLeft" t="textAreaTop" r="textAreaRight" b="textAreaBottom"/>
            <a:pathLst>
              <a:path w="6545789" h="6343465">
                <a:moveTo>
                  <a:pt x="0" y="0"/>
                </a:moveTo>
                <a:lnTo>
                  <a:pt x="6545789" y="0"/>
                </a:lnTo>
                <a:lnTo>
                  <a:pt x="6545789" y="6343465"/>
                </a:lnTo>
                <a:lnTo>
                  <a:pt x="0" y="634346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Freeform 4"/>
          <p:cNvSpPr/>
          <p:nvPr/>
        </p:nvSpPr>
        <p:spPr>
          <a:xfrm>
            <a:off x="529920" y="4024080"/>
            <a:ext cx="1705320" cy="1119240"/>
          </a:xfrm>
          <a:custGeom>
            <a:avLst/>
            <a:gdLst>
              <a:gd name="textAreaLeft" fmla="*/ 0 w 1705320"/>
              <a:gd name="textAreaRight" fmla="*/ 1705680 w 1705320"/>
              <a:gd name="textAreaTop" fmla="*/ 0 h 1119240"/>
              <a:gd name="textAreaBottom" fmla="*/ 1119600 h 1119240"/>
            </a:gdLst>
            <a:ahLst/>
            <a:rect l="textAreaLeft" t="textAreaTop" r="textAreaRight" b="textAreaBottom"/>
            <a:pathLst>
              <a:path w="1705585" h="1119484">
                <a:moveTo>
                  <a:pt x="0" y="0"/>
                </a:moveTo>
                <a:lnTo>
                  <a:pt x="1705585" y="0"/>
                </a:lnTo>
                <a:lnTo>
                  <a:pt x="1705585" y="1119484"/>
                </a:lnTo>
                <a:lnTo>
                  <a:pt x="0" y="11194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Freeform 5"/>
          <p:cNvSpPr/>
          <p:nvPr/>
        </p:nvSpPr>
        <p:spPr>
          <a:xfrm>
            <a:off x="11564640" y="3810240"/>
            <a:ext cx="6328080" cy="3534480"/>
          </a:xfrm>
          <a:custGeom>
            <a:avLst/>
            <a:gdLst>
              <a:gd name="textAreaLeft" fmla="*/ 0 w 6328080"/>
              <a:gd name="textAreaRight" fmla="*/ 6328440 w 6328080"/>
              <a:gd name="textAreaTop" fmla="*/ 0 h 3534480"/>
              <a:gd name="textAreaBottom" fmla="*/ 3534840 h 3534480"/>
            </a:gdLst>
            <a:ahLst/>
            <a:rect l="textAreaLeft" t="textAreaTop" r="textAreaRight" b="textAreaBottom"/>
            <a:pathLst>
              <a:path w="6328550" h="3534789">
                <a:moveTo>
                  <a:pt x="0" y="0"/>
                </a:moveTo>
                <a:lnTo>
                  <a:pt x="6328550" y="0"/>
                </a:lnTo>
                <a:lnTo>
                  <a:pt x="6328550" y="3534789"/>
                </a:lnTo>
                <a:lnTo>
                  <a:pt x="0" y="353478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Freeform 6"/>
          <p:cNvSpPr/>
          <p:nvPr/>
        </p:nvSpPr>
        <p:spPr>
          <a:xfrm>
            <a:off x="9144000" y="120600"/>
            <a:ext cx="5162760" cy="3579480"/>
          </a:xfrm>
          <a:custGeom>
            <a:avLst/>
            <a:gdLst>
              <a:gd name="textAreaLeft" fmla="*/ 0 w 5162760"/>
              <a:gd name="textAreaRight" fmla="*/ 5163120 w 5162760"/>
              <a:gd name="textAreaTop" fmla="*/ 0 h 3579480"/>
              <a:gd name="textAreaBottom" fmla="*/ 3579840 h 3579480"/>
            </a:gdLst>
            <a:ahLst/>
            <a:rect l="textAreaLeft" t="textAreaTop" r="textAreaRight" b="textAreaBottom"/>
            <a:pathLst>
              <a:path w="5163084" h="3579738">
                <a:moveTo>
                  <a:pt x="0" y="0"/>
                </a:moveTo>
                <a:lnTo>
                  <a:pt x="5163084" y="0"/>
                </a:lnTo>
                <a:lnTo>
                  <a:pt x="5163084" y="3579738"/>
                </a:lnTo>
                <a:lnTo>
                  <a:pt x="0" y="357973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TextBox 7"/>
          <p:cNvSpPr/>
          <p:nvPr/>
        </p:nvSpPr>
        <p:spPr>
          <a:xfrm>
            <a:off x="246960" y="1133640"/>
            <a:ext cx="9325440" cy="274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7200"/>
              </a:lnSpc>
            </a:pPr>
            <a:r>
              <a:rPr b="1" lang="en-US" sz="8000" spc="-1" strike="noStrike">
                <a:solidFill>
                  <a:srgbClr val="00691d"/>
                </a:solidFill>
                <a:latin typeface="Bricolage Grotesque Bold"/>
                <a:ea typeface="Bricolage Grotesque Bold"/>
              </a:rPr>
              <a:t>ICP (Ideal Customer Profile) Modeling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TextBox 8"/>
          <p:cNvSpPr/>
          <p:nvPr/>
        </p:nvSpPr>
        <p:spPr>
          <a:xfrm>
            <a:off x="246960" y="5772240"/>
            <a:ext cx="8087760" cy="78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 defTabSz="914400">
              <a:lnSpc>
                <a:spcPts val="3073"/>
              </a:lnSpc>
            </a:pPr>
            <a:r>
              <a:rPr b="0" lang="en-US" sz="2190" spc="-1" strike="noStrike">
                <a:solidFill>
                  <a:srgbClr val="000000"/>
                </a:solidFill>
                <a:latin typeface="Bricolage Grotesque"/>
                <a:ea typeface="Bricolage Grotesque"/>
              </a:rPr>
              <a:t>ICP modeling identifies traits of high-value Web3 users across behavior, wallet strength, and interaction depth.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TextBox 9"/>
          <p:cNvSpPr/>
          <p:nvPr/>
        </p:nvSpPr>
        <p:spPr>
          <a:xfrm>
            <a:off x="246960" y="6826320"/>
            <a:ext cx="8672400" cy="209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 defTabSz="914400">
              <a:lnSpc>
                <a:spcPts val="3297"/>
              </a:lnSpc>
            </a:pPr>
            <a:r>
              <a:rPr b="0" lang="en-US" sz="2360" spc="-1" strike="noStrike">
                <a:solidFill>
                  <a:srgbClr val="000000"/>
                </a:solidFill>
                <a:latin typeface="Bricolage Grotesque"/>
                <a:ea typeface="Bricolage Grotesque"/>
              </a:rPr>
              <a:t>Core Signals Used</a:t>
            </a:r>
            <a:endParaRPr b="0" lang="en-US" sz="2360" spc="-1" strike="noStrike">
              <a:solidFill>
                <a:srgbClr val="000000"/>
              </a:solidFill>
              <a:latin typeface="Arial"/>
            </a:endParaRPr>
          </a:p>
          <a:p>
            <a:pPr lvl="1" marL="508320" indent="-254160" algn="just" defTabSz="914400">
              <a:lnSpc>
                <a:spcPts val="3297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60" spc="-1" strike="noStrike">
                <a:solidFill>
                  <a:srgbClr val="000000"/>
                </a:solidFill>
                <a:latin typeface="Bricolage Grotesque"/>
                <a:ea typeface="Bricolage Grotesque"/>
              </a:rPr>
              <a:t>Wallet networth &amp; on-chain activity</a:t>
            </a:r>
            <a:endParaRPr b="0" lang="en-US" sz="2360" spc="-1" strike="noStrike">
              <a:solidFill>
                <a:srgbClr val="000000"/>
              </a:solidFill>
              <a:latin typeface="Arial"/>
            </a:endParaRPr>
          </a:p>
          <a:p>
            <a:pPr lvl="1" marL="508320" indent="-254160" algn="just" defTabSz="914400">
              <a:lnSpc>
                <a:spcPts val="3297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60" spc="-1" strike="noStrike">
                <a:solidFill>
                  <a:srgbClr val="000000"/>
                </a:solidFill>
                <a:latin typeface="Bricolage Grotesque"/>
                <a:ea typeface="Bricolage Grotesque"/>
              </a:rPr>
              <a:t>Session count &amp; engagement depth</a:t>
            </a:r>
            <a:endParaRPr b="0" lang="en-US" sz="2360" spc="-1" strike="noStrike">
              <a:solidFill>
                <a:srgbClr val="000000"/>
              </a:solidFill>
              <a:latin typeface="Arial"/>
            </a:endParaRPr>
          </a:p>
          <a:p>
            <a:pPr lvl="1" marL="508320" indent="-254160" algn="just" defTabSz="914400">
              <a:lnSpc>
                <a:spcPts val="3297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60" spc="-1" strike="noStrike">
                <a:solidFill>
                  <a:srgbClr val="000000"/>
                </a:solidFill>
                <a:latin typeface="Bricolage Grotesque"/>
                <a:ea typeface="Bricolage Grotesque"/>
              </a:rPr>
              <a:t>RFM segmentation indicators</a:t>
            </a:r>
            <a:endParaRPr b="0" lang="en-US" sz="2360" spc="-1" strike="noStrike">
              <a:solidFill>
                <a:srgbClr val="000000"/>
              </a:solidFill>
              <a:latin typeface="Arial"/>
            </a:endParaRPr>
          </a:p>
          <a:p>
            <a:pPr lvl="1" marL="508320" indent="-254160" algn="just" defTabSz="914400">
              <a:lnSpc>
                <a:spcPts val="3297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60" spc="-1" strike="noStrike">
                <a:solidFill>
                  <a:srgbClr val="000000"/>
                </a:solidFill>
                <a:latin typeface="Bricolage Grotesque"/>
                <a:ea typeface="Bricolage Grotesque"/>
              </a:rPr>
              <a:t>Conversion-related behaviors</a:t>
            </a:r>
            <a:endParaRPr b="0" lang="en-US" sz="23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TextBox 10"/>
          <p:cNvSpPr/>
          <p:nvPr/>
        </p:nvSpPr>
        <p:spPr>
          <a:xfrm>
            <a:off x="8586360" y="7035480"/>
            <a:ext cx="8672400" cy="293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 defTabSz="914400">
              <a:lnSpc>
                <a:spcPts val="3297"/>
              </a:lnSpc>
            </a:pPr>
            <a:r>
              <a:rPr b="0" lang="en-US" sz="2360" spc="-1" strike="noStrike">
                <a:solidFill>
                  <a:srgbClr val="000000"/>
                </a:solidFill>
                <a:latin typeface="Bricolage Grotesque"/>
                <a:ea typeface="Bricolage Grotesque"/>
              </a:rPr>
              <a:t>What we discovered</a:t>
            </a:r>
            <a:endParaRPr b="0" lang="en-US" sz="2360" spc="-1" strike="noStrike">
              <a:solidFill>
                <a:srgbClr val="000000"/>
              </a:solidFill>
              <a:latin typeface="Arial"/>
            </a:endParaRPr>
          </a:p>
          <a:p>
            <a:pPr lvl="1" marL="508320" indent="-254160" algn="just" defTabSz="914400">
              <a:lnSpc>
                <a:spcPts val="3297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60" spc="-1" strike="noStrike">
                <a:solidFill>
                  <a:srgbClr val="000000"/>
                </a:solidFill>
                <a:latin typeface="Bricolage Grotesque"/>
                <a:ea typeface="Bricolage Grotesque"/>
              </a:rPr>
              <a:t>High-ICP users cluster tightly around strong monetary and engagement signals.</a:t>
            </a:r>
            <a:endParaRPr b="0" lang="en-US" sz="2360" spc="-1" strike="noStrike">
              <a:solidFill>
                <a:srgbClr val="000000"/>
              </a:solidFill>
              <a:latin typeface="Arial"/>
            </a:endParaRPr>
          </a:p>
          <a:p>
            <a:pPr lvl="1" marL="508320" indent="-254160" algn="just" defTabSz="914400">
              <a:lnSpc>
                <a:spcPts val="3297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60" spc="-1" strike="noStrike">
                <a:solidFill>
                  <a:srgbClr val="000000"/>
                </a:solidFill>
                <a:latin typeface="Bricolage Grotesque"/>
                <a:ea typeface="Bricolage Grotesque"/>
              </a:rPr>
              <a:t>ICP scoring differentiates premium segments for targeted acquisition.</a:t>
            </a:r>
            <a:endParaRPr b="0" lang="en-US" sz="2360" spc="-1" strike="noStrike">
              <a:solidFill>
                <a:srgbClr val="000000"/>
              </a:solidFill>
              <a:latin typeface="Arial"/>
            </a:endParaRPr>
          </a:p>
          <a:p>
            <a:pPr lvl="1" marL="508320" indent="-254160" algn="just" defTabSz="914400">
              <a:lnSpc>
                <a:spcPts val="3297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60" spc="-1" strike="noStrike">
                <a:solidFill>
                  <a:srgbClr val="000000"/>
                </a:solidFill>
                <a:latin typeface="Bricolage Grotesque"/>
                <a:ea typeface="Bricolage Grotesque"/>
              </a:rPr>
              <a:t>This enables smarter budget allocation across channels and creative.</a:t>
            </a:r>
            <a:endParaRPr b="0" lang="en-US" sz="23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Freeform 3"/>
          <p:cNvSpPr/>
          <p:nvPr/>
        </p:nvSpPr>
        <p:spPr>
          <a:xfrm>
            <a:off x="9475560" y="-2029680"/>
            <a:ext cx="6545520" cy="6343200"/>
          </a:xfrm>
          <a:custGeom>
            <a:avLst/>
            <a:gdLst>
              <a:gd name="textAreaLeft" fmla="*/ 0 w 6545520"/>
              <a:gd name="textAreaRight" fmla="*/ 6545880 w 6545520"/>
              <a:gd name="textAreaTop" fmla="*/ 0 h 6343200"/>
              <a:gd name="textAreaBottom" fmla="*/ 6343560 h 6343200"/>
            </a:gdLst>
            <a:ahLst/>
            <a:rect l="textAreaLeft" t="textAreaTop" r="textAreaRight" b="textAreaBottom"/>
            <a:pathLst>
              <a:path w="6545789" h="6343465">
                <a:moveTo>
                  <a:pt x="0" y="0"/>
                </a:moveTo>
                <a:lnTo>
                  <a:pt x="6545789" y="0"/>
                </a:lnTo>
                <a:lnTo>
                  <a:pt x="6545789" y="6343465"/>
                </a:lnTo>
                <a:lnTo>
                  <a:pt x="0" y="634346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TextBox 4"/>
          <p:cNvSpPr/>
          <p:nvPr/>
        </p:nvSpPr>
        <p:spPr>
          <a:xfrm>
            <a:off x="10598040" y="136800"/>
            <a:ext cx="7995240" cy="405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0653"/>
              </a:lnSpc>
            </a:pPr>
            <a:r>
              <a:rPr b="1" lang="en-US" sz="11840" spc="-1" strike="noStrike">
                <a:solidFill>
                  <a:srgbClr val="00691d"/>
                </a:solidFill>
                <a:latin typeface="Bricolage Grotesque Bold"/>
                <a:ea typeface="Bricolage Grotesque Bold"/>
              </a:rPr>
              <a:t>Upsell Readiness Model</a:t>
            </a:r>
            <a:endParaRPr b="0" lang="en-US" sz="118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Freeform 5"/>
          <p:cNvSpPr/>
          <p:nvPr/>
        </p:nvSpPr>
        <p:spPr>
          <a:xfrm>
            <a:off x="16174440" y="265320"/>
            <a:ext cx="1705320" cy="1119240"/>
          </a:xfrm>
          <a:custGeom>
            <a:avLst/>
            <a:gdLst>
              <a:gd name="textAreaLeft" fmla="*/ 0 w 1705320"/>
              <a:gd name="textAreaRight" fmla="*/ 1705680 w 1705320"/>
              <a:gd name="textAreaTop" fmla="*/ 0 h 1119240"/>
              <a:gd name="textAreaBottom" fmla="*/ 1119600 h 1119240"/>
            </a:gdLst>
            <a:ahLst/>
            <a:rect l="textAreaLeft" t="textAreaTop" r="textAreaRight" b="textAreaBottom"/>
            <a:pathLst>
              <a:path w="1705585" h="1119484">
                <a:moveTo>
                  <a:pt x="0" y="0"/>
                </a:moveTo>
                <a:lnTo>
                  <a:pt x="1705585" y="0"/>
                </a:lnTo>
                <a:lnTo>
                  <a:pt x="1705585" y="1119484"/>
                </a:lnTo>
                <a:lnTo>
                  <a:pt x="0" y="11194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Freeform 6"/>
          <p:cNvSpPr/>
          <p:nvPr/>
        </p:nvSpPr>
        <p:spPr>
          <a:xfrm>
            <a:off x="698040" y="6172920"/>
            <a:ext cx="6972480" cy="3890880"/>
          </a:xfrm>
          <a:custGeom>
            <a:avLst/>
            <a:gdLst>
              <a:gd name="textAreaLeft" fmla="*/ 0 w 6972480"/>
              <a:gd name="textAreaRight" fmla="*/ 6972840 w 6972480"/>
              <a:gd name="textAreaTop" fmla="*/ 0 h 3890880"/>
              <a:gd name="textAreaBottom" fmla="*/ 3891240 h 3890880"/>
            </a:gdLst>
            <a:ahLst/>
            <a:rect l="textAreaLeft" t="textAreaTop" r="textAreaRight" b="textAreaBottom"/>
            <a:pathLst>
              <a:path w="6972693" h="3891303">
                <a:moveTo>
                  <a:pt x="0" y="0"/>
                </a:moveTo>
                <a:lnTo>
                  <a:pt x="6972694" y="0"/>
                </a:lnTo>
                <a:lnTo>
                  <a:pt x="6972694" y="3891303"/>
                </a:lnTo>
                <a:lnTo>
                  <a:pt x="0" y="389130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Freeform 7"/>
          <p:cNvSpPr/>
          <p:nvPr/>
        </p:nvSpPr>
        <p:spPr>
          <a:xfrm>
            <a:off x="1189440" y="265320"/>
            <a:ext cx="5346720" cy="5581080"/>
          </a:xfrm>
          <a:custGeom>
            <a:avLst/>
            <a:gdLst>
              <a:gd name="textAreaLeft" fmla="*/ 0 w 5346720"/>
              <a:gd name="textAreaRight" fmla="*/ 5347080 w 5346720"/>
              <a:gd name="textAreaTop" fmla="*/ 0 h 5581080"/>
              <a:gd name="textAreaBottom" fmla="*/ 5581440 h 5581080"/>
            </a:gdLst>
            <a:ahLst/>
            <a:rect l="textAreaLeft" t="textAreaTop" r="textAreaRight" b="textAreaBottom"/>
            <a:pathLst>
              <a:path w="5347250" h="5581558">
                <a:moveTo>
                  <a:pt x="0" y="0"/>
                </a:moveTo>
                <a:lnTo>
                  <a:pt x="5347249" y="0"/>
                </a:lnTo>
                <a:lnTo>
                  <a:pt x="5347249" y="5581558"/>
                </a:lnTo>
                <a:lnTo>
                  <a:pt x="0" y="558155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TextBox 8"/>
          <p:cNvSpPr/>
          <p:nvPr/>
        </p:nvSpPr>
        <p:spPr>
          <a:xfrm>
            <a:off x="8851680" y="5817240"/>
            <a:ext cx="9154080" cy="220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 defTabSz="914400">
              <a:lnSpc>
                <a:spcPts val="3478"/>
              </a:lnSpc>
            </a:pPr>
            <a:r>
              <a:rPr b="0" lang="en-US" sz="2490" spc="-1" strike="noStrike">
                <a:solidFill>
                  <a:srgbClr val="000000"/>
                </a:solidFill>
                <a:latin typeface="Bricolage Grotesque"/>
                <a:ea typeface="Bricolage Grotesque"/>
              </a:rPr>
              <a:t>Model Signals</a:t>
            </a:r>
            <a:endParaRPr b="0" lang="en-US" sz="2490" spc="-1" strike="noStrike">
              <a:solidFill>
                <a:srgbClr val="000000"/>
              </a:solidFill>
              <a:latin typeface="Arial"/>
            </a:endParaRPr>
          </a:p>
          <a:p>
            <a:pPr lvl="1" marL="536400" indent="-268200" algn="just" defTabSz="914400">
              <a:lnSpc>
                <a:spcPts val="3478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90" spc="-1" strike="noStrike">
                <a:solidFill>
                  <a:srgbClr val="000000"/>
                </a:solidFill>
                <a:latin typeface="Bricolage Grotesque"/>
                <a:ea typeface="Bricolage Grotesque"/>
              </a:rPr>
              <a:t>R, F, M scores</a:t>
            </a:r>
            <a:endParaRPr b="0" lang="en-US" sz="2490" spc="-1" strike="noStrike">
              <a:solidFill>
                <a:srgbClr val="000000"/>
              </a:solidFill>
              <a:latin typeface="Arial"/>
            </a:endParaRPr>
          </a:p>
          <a:p>
            <a:pPr lvl="1" marL="536400" indent="-268200" algn="just" defTabSz="914400">
              <a:lnSpc>
                <a:spcPts val="3478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90" spc="-1" strike="noStrike">
                <a:solidFill>
                  <a:srgbClr val="000000"/>
                </a:solidFill>
                <a:latin typeface="Bricolage Grotesque"/>
                <a:ea typeface="Bricolage Grotesque"/>
              </a:rPr>
              <a:t>Total RFM sum</a:t>
            </a:r>
            <a:endParaRPr b="0" lang="en-US" sz="2490" spc="-1" strike="noStrike">
              <a:solidFill>
                <a:srgbClr val="000000"/>
              </a:solidFill>
              <a:latin typeface="Arial"/>
            </a:endParaRPr>
          </a:p>
          <a:p>
            <a:pPr lvl="1" marL="536400" indent="-268200" algn="just" defTabSz="914400">
              <a:lnSpc>
                <a:spcPts val="3478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90" spc="-1" strike="noStrike">
                <a:solidFill>
                  <a:srgbClr val="000000"/>
                </a:solidFill>
                <a:latin typeface="Bricolage Grotesque"/>
                <a:ea typeface="Bricolage Grotesque"/>
              </a:rPr>
              <a:t>Engagement metrics</a:t>
            </a:r>
            <a:endParaRPr b="0" lang="en-US" sz="2490" spc="-1" strike="noStrike">
              <a:solidFill>
                <a:srgbClr val="000000"/>
              </a:solidFill>
              <a:latin typeface="Arial"/>
            </a:endParaRPr>
          </a:p>
          <a:p>
            <a:pPr algn="just" defTabSz="914400">
              <a:lnSpc>
                <a:spcPts val="3478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TextBox 9"/>
          <p:cNvSpPr/>
          <p:nvPr/>
        </p:nvSpPr>
        <p:spPr>
          <a:xfrm>
            <a:off x="8736840" y="8248680"/>
            <a:ext cx="9028080" cy="217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 defTabSz="914400">
              <a:lnSpc>
                <a:spcPts val="3430"/>
              </a:lnSpc>
            </a:pPr>
            <a:r>
              <a:rPr b="0" lang="en-US" sz="2450" spc="-1" strike="noStrike">
                <a:solidFill>
                  <a:srgbClr val="000000"/>
                </a:solidFill>
                <a:latin typeface="Bricolage Grotesque"/>
                <a:ea typeface="Bricolage Grotesque"/>
              </a:rPr>
              <a:t>Outcome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  <a:p>
            <a:pPr lvl="1" marL="529200" indent="-264600" algn="just" defTabSz="914400">
              <a:lnSpc>
                <a:spcPts val="343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50" spc="-1" strike="noStrike">
                <a:solidFill>
                  <a:srgbClr val="000000"/>
                </a:solidFill>
                <a:latin typeface="Bricolage Grotesque"/>
                <a:ea typeface="Bricolage Grotesque"/>
              </a:rPr>
              <a:t>Identifies which users are ready for higher-tier features.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  <a:p>
            <a:pPr lvl="1" marL="529200" indent="-264600" algn="just" defTabSz="914400">
              <a:lnSpc>
                <a:spcPts val="343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50" spc="-1" strike="noStrike">
                <a:solidFill>
                  <a:srgbClr val="000000"/>
                </a:solidFill>
                <a:latin typeface="Bricolage Grotesque"/>
                <a:ea typeface="Bricolage Grotesque"/>
              </a:rPr>
              <a:t>Helps prioritize premium messaging and targeted nudges.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  <a:p>
            <a:pPr lvl="1" marL="529200" indent="-264600" algn="just" defTabSz="914400">
              <a:lnSpc>
                <a:spcPts val="343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50" spc="-1" strike="noStrike">
                <a:solidFill>
                  <a:srgbClr val="000000"/>
                </a:solidFill>
                <a:latin typeface="Bricolage Grotesque"/>
                <a:ea typeface="Bricolage Grotesque"/>
              </a:rPr>
              <a:t>Enables measurable uplift strategies.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TextBox 10"/>
          <p:cNvSpPr/>
          <p:nvPr/>
        </p:nvSpPr>
        <p:spPr>
          <a:xfrm>
            <a:off x="8851680" y="4439160"/>
            <a:ext cx="9309600" cy="89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 defTabSz="914400">
              <a:lnSpc>
                <a:spcPts val="3538"/>
              </a:lnSpc>
            </a:pPr>
            <a:r>
              <a:rPr b="0" lang="en-US" sz="2530" spc="-1" strike="noStrike">
                <a:solidFill>
                  <a:srgbClr val="000000"/>
                </a:solidFill>
                <a:latin typeface="Bricolage Grotesque"/>
                <a:ea typeface="Bricolage Grotesque"/>
              </a:rPr>
              <a:t>A predictive classifier estimates the likelihood of each user becoming a Champion or Loyal in upcoming cycles.</a:t>
            </a:r>
            <a:endParaRPr b="0" lang="en-US" sz="253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69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Freeform 2"/>
          <p:cNvSpPr/>
          <p:nvPr/>
        </p:nvSpPr>
        <p:spPr>
          <a:xfrm>
            <a:off x="10720440" y="2823120"/>
            <a:ext cx="7142040" cy="6921360"/>
          </a:xfrm>
          <a:custGeom>
            <a:avLst/>
            <a:gdLst>
              <a:gd name="textAreaLeft" fmla="*/ 0 w 7142040"/>
              <a:gd name="textAreaRight" fmla="*/ 7142400 w 7142040"/>
              <a:gd name="textAreaTop" fmla="*/ 0 h 6921360"/>
              <a:gd name="textAreaBottom" fmla="*/ 6921720 h 6921360"/>
            </a:gdLst>
            <a:ahLst/>
            <a:rect l="textAreaLeft" t="textAreaTop" r="textAreaRight" b="textAreaBottom"/>
            <a:pathLst>
              <a:path w="7142430" h="6921664">
                <a:moveTo>
                  <a:pt x="0" y="0"/>
                </a:moveTo>
                <a:lnTo>
                  <a:pt x="7142430" y="0"/>
                </a:lnTo>
                <a:lnTo>
                  <a:pt x="7142430" y="6921663"/>
                </a:lnTo>
                <a:lnTo>
                  <a:pt x="0" y="692166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Freeform 3"/>
          <p:cNvSpPr/>
          <p:nvPr/>
        </p:nvSpPr>
        <p:spPr>
          <a:xfrm>
            <a:off x="11167200" y="2073600"/>
            <a:ext cx="6695280" cy="6949800"/>
          </a:xfrm>
          <a:custGeom>
            <a:avLst/>
            <a:gdLst>
              <a:gd name="textAreaLeft" fmla="*/ 0 w 6695280"/>
              <a:gd name="textAreaRight" fmla="*/ 6695640 w 6695280"/>
              <a:gd name="textAreaTop" fmla="*/ 0 h 6949800"/>
              <a:gd name="textAreaBottom" fmla="*/ 6950160 h 6949800"/>
            </a:gdLst>
            <a:ahLst/>
            <a:rect l="textAreaLeft" t="textAreaTop" r="textAreaRight" b="textAreaBottom"/>
            <a:pathLst>
              <a:path w="6695649" h="6950194">
                <a:moveTo>
                  <a:pt x="0" y="0"/>
                </a:moveTo>
                <a:lnTo>
                  <a:pt x="6695649" y="0"/>
                </a:lnTo>
                <a:lnTo>
                  <a:pt x="6695649" y="6950194"/>
                </a:lnTo>
                <a:lnTo>
                  <a:pt x="0" y="695019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TextBox 4"/>
          <p:cNvSpPr/>
          <p:nvPr/>
        </p:nvSpPr>
        <p:spPr>
          <a:xfrm>
            <a:off x="481680" y="462240"/>
            <a:ext cx="9895320" cy="182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7200"/>
              </a:lnSpc>
            </a:pPr>
            <a:r>
              <a:rPr b="1" lang="en-US" sz="8000" spc="-1" strike="noStrike">
                <a:solidFill>
                  <a:srgbClr val="ffffff"/>
                </a:solidFill>
                <a:latin typeface="Bricolage Grotesque Bold"/>
                <a:ea typeface="Bricolage Grotesque Bold"/>
              </a:rPr>
              <a:t>Brand Positioning Analysis</a:t>
            </a:r>
            <a:endParaRPr b="0" lang="en-US" sz="8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6" name="TextBox 5"/>
          <p:cNvSpPr/>
          <p:nvPr/>
        </p:nvSpPr>
        <p:spPr>
          <a:xfrm>
            <a:off x="2161080" y="8550360"/>
            <a:ext cx="359748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 defTabSz="914400">
              <a:lnSpc>
                <a:spcPts val="2520"/>
              </a:lnSpc>
            </a:pPr>
            <a:r>
              <a:rPr b="0" lang="en-US" sz="1800" spc="-1" strike="noStrike">
                <a:solidFill>
                  <a:srgbClr val="00691d"/>
                </a:solidFill>
                <a:latin typeface="Bricolage Grotesque"/>
                <a:ea typeface="Bricolage Grotesque"/>
              </a:rPr>
              <a:t>www.reallygreatsite.com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7" name="TextBox 6"/>
          <p:cNvSpPr/>
          <p:nvPr/>
        </p:nvSpPr>
        <p:spPr>
          <a:xfrm>
            <a:off x="481680" y="2542320"/>
            <a:ext cx="8762040" cy="47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 defTabSz="914400">
              <a:lnSpc>
                <a:spcPts val="3708"/>
              </a:lnSpc>
            </a:pPr>
            <a:r>
              <a:rPr b="0" lang="en-US" sz="2640" spc="-1" strike="noStrike">
                <a:solidFill>
                  <a:srgbClr val="ffffff"/>
                </a:solidFill>
                <a:latin typeface="Bricolage Grotesque"/>
                <a:ea typeface="Bricolage Grotesque"/>
              </a:rPr>
              <a:t>Brand perception is mapped across five strategic axes:</a:t>
            </a:r>
            <a:endParaRPr b="0" lang="en-US" sz="264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8" name="TextBox 7"/>
          <p:cNvSpPr/>
          <p:nvPr/>
        </p:nvSpPr>
        <p:spPr>
          <a:xfrm>
            <a:off x="303480" y="5737320"/>
            <a:ext cx="10672920" cy="24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 defTabSz="914400">
              <a:lnSpc>
                <a:spcPts val="3166"/>
              </a:lnSpc>
            </a:pPr>
            <a:r>
              <a:rPr b="0" lang="en-US" sz="2260" spc="-1" strike="noStrike">
                <a:solidFill>
                  <a:srgbClr val="ffffff"/>
                </a:solidFill>
                <a:latin typeface="Bricolage Grotesque"/>
                <a:ea typeface="Bricolage Grotesque"/>
              </a:rPr>
              <a:t>Key Findings</a:t>
            </a:r>
            <a:endParaRPr b="0" lang="en-US" sz="2260" spc="-1" strike="noStrike">
              <a:solidFill>
                <a:srgbClr val="ffffff"/>
              </a:solidFill>
              <a:latin typeface="Arial"/>
            </a:endParaRPr>
          </a:p>
          <a:p>
            <a:pPr lvl="1" marL="488160" indent="-244080" algn="just" defTabSz="914400">
              <a:lnSpc>
                <a:spcPts val="3166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260" spc="-1" strike="noStrike">
                <a:solidFill>
                  <a:srgbClr val="ffffff"/>
                </a:solidFill>
                <a:latin typeface="Bricolage Grotesque"/>
                <a:ea typeface="Bricolage Grotesque"/>
              </a:rPr>
              <a:t>Strong positioning on Innovative and Accessible.</a:t>
            </a:r>
            <a:endParaRPr b="0" lang="en-US" sz="2260" spc="-1" strike="noStrike">
              <a:solidFill>
                <a:srgbClr val="ffffff"/>
              </a:solidFill>
              <a:latin typeface="Arial"/>
            </a:endParaRPr>
          </a:p>
          <a:p>
            <a:pPr lvl="1" marL="488160" indent="-244080" algn="just" defTabSz="914400">
              <a:lnSpc>
                <a:spcPts val="3166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260" spc="-1" strike="noStrike">
                <a:solidFill>
                  <a:srgbClr val="ffffff"/>
                </a:solidFill>
                <a:latin typeface="Bricolage Grotesque"/>
                <a:ea typeface="Bricolage Grotesque"/>
              </a:rPr>
              <a:t>Moderate perception of Safety and Engagement, suggesting areas to reinforce.</a:t>
            </a:r>
            <a:endParaRPr b="0" lang="en-US" sz="2260" spc="-1" strike="noStrike">
              <a:solidFill>
                <a:srgbClr val="ffffff"/>
              </a:solidFill>
              <a:latin typeface="Arial"/>
            </a:endParaRPr>
          </a:p>
          <a:p>
            <a:pPr lvl="1" marL="488160" indent="-244080" algn="just" defTabSz="914400">
              <a:lnSpc>
                <a:spcPts val="3166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260" spc="-1" strike="noStrike">
                <a:solidFill>
                  <a:srgbClr val="ffffff"/>
                </a:solidFill>
                <a:latin typeface="Bricolage Grotesque"/>
                <a:ea typeface="Bricolage Grotesque"/>
              </a:rPr>
              <a:t>Provides direction for future content, UX improvements, and messaging.</a:t>
            </a:r>
            <a:endParaRPr b="0" lang="en-US" sz="2260" spc="-1" strike="noStrike">
              <a:solidFill>
                <a:srgbClr val="ffffff"/>
              </a:solidFill>
              <a:latin typeface="Arial"/>
            </a:endParaRPr>
          </a:p>
          <a:p>
            <a:pPr algn="just" defTabSz="914400">
              <a:lnSpc>
                <a:spcPts val="3166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9" name="TextBox 8"/>
          <p:cNvSpPr/>
          <p:nvPr/>
        </p:nvSpPr>
        <p:spPr>
          <a:xfrm>
            <a:off x="1028880" y="3105720"/>
            <a:ext cx="10341720" cy="272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 defTabSz="914400">
              <a:lnSpc>
                <a:spcPts val="3067"/>
              </a:lnSpc>
            </a:pPr>
            <a:r>
              <a:rPr b="0" lang="en-US" sz="2190" spc="-1" strike="noStrike">
                <a:solidFill>
                  <a:srgbClr val="ffffff"/>
                </a:solidFill>
                <a:latin typeface="Bricolage Grotesque"/>
                <a:ea typeface="Bricolage Grotesque"/>
              </a:rPr>
              <a:t>Dimensions Measured</a:t>
            </a:r>
            <a:endParaRPr b="0" lang="en-US" sz="2190" spc="-1" strike="noStrike">
              <a:solidFill>
                <a:srgbClr val="ffffff"/>
              </a:solidFill>
              <a:latin typeface="Arial"/>
            </a:endParaRPr>
          </a:p>
          <a:p>
            <a:pPr lvl="1" marL="473040" indent="-236520" algn="just" defTabSz="914400">
              <a:lnSpc>
                <a:spcPts val="3067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190" spc="-1" strike="noStrike">
                <a:solidFill>
                  <a:srgbClr val="ffffff"/>
                </a:solidFill>
                <a:latin typeface="Bricolage Grotesque"/>
                <a:ea typeface="Bricolage Grotesque"/>
              </a:rPr>
              <a:t>Premium</a:t>
            </a:r>
            <a:endParaRPr b="0" lang="en-US" sz="2190" spc="-1" strike="noStrike">
              <a:solidFill>
                <a:srgbClr val="ffffff"/>
              </a:solidFill>
              <a:latin typeface="Arial"/>
            </a:endParaRPr>
          </a:p>
          <a:p>
            <a:pPr lvl="1" marL="473040" indent="-236520" algn="just" defTabSz="914400">
              <a:lnSpc>
                <a:spcPts val="3067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190" spc="-1" strike="noStrike">
                <a:solidFill>
                  <a:srgbClr val="ffffff"/>
                </a:solidFill>
                <a:latin typeface="Bricolage Grotesque"/>
                <a:ea typeface="Bricolage Grotesque"/>
              </a:rPr>
              <a:t>Accessible</a:t>
            </a:r>
            <a:endParaRPr b="0" lang="en-US" sz="2190" spc="-1" strike="noStrike">
              <a:solidFill>
                <a:srgbClr val="ffffff"/>
              </a:solidFill>
              <a:latin typeface="Arial"/>
            </a:endParaRPr>
          </a:p>
          <a:p>
            <a:pPr lvl="1" marL="473040" indent="-236520" algn="just" defTabSz="914400">
              <a:lnSpc>
                <a:spcPts val="3067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190" spc="-1" strike="noStrike">
                <a:solidFill>
                  <a:srgbClr val="ffffff"/>
                </a:solidFill>
                <a:latin typeface="Bricolage Grotesque"/>
                <a:ea typeface="Bricolage Grotesque"/>
              </a:rPr>
              <a:t>Innovative</a:t>
            </a:r>
            <a:endParaRPr b="0" lang="en-US" sz="2190" spc="-1" strike="noStrike">
              <a:solidFill>
                <a:srgbClr val="ffffff"/>
              </a:solidFill>
              <a:latin typeface="Arial"/>
            </a:endParaRPr>
          </a:p>
          <a:p>
            <a:pPr lvl="1" marL="473040" indent="-236520" algn="just" defTabSz="914400">
              <a:lnSpc>
                <a:spcPts val="3067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190" spc="-1" strike="noStrike">
                <a:solidFill>
                  <a:srgbClr val="ffffff"/>
                </a:solidFill>
                <a:latin typeface="Bricolage Grotesque"/>
                <a:ea typeface="Bricolage Grotesque"/>
              </a:rPr>
              <a:t>Safe</a:t>
            </a:r>
            <a:endParaRPr b="0" lang="en-US" sz="2190" spc="-1" strike="noStrike">
              <a:solidFill>
                <a:srgbClr val="ffffff"/>
              </a:solidFill>
              <a:latin typeface="Arial"/>
            </a:endParaRPr>
          </a:p>
          <a:p>
            <a:pPr lvl="1" marL="473040" indent="-236520" algn="just" defTabSz="914400">
              <a:lnSpc>
                <a:spcPts val="3067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190" spc="-1" strike="noStrike">
                <a:solidFill>
                  <a:srgbClr val="ffffff"/>
                </a:solidFill>
                <a:latin typeface="Bricolage Grotesque"/>
                <a:ea typeface="Bricolage Grotesque"/>
              </a:rPr>
              <a:t>Engaging</a:t>
            </a:r>
            <a:endParaRPr b="0" lang="en-US" sz="2190" spc="-1" strike="noStrike">
              <a:solidFill>
                <a:srgbClr val="ffffff"/>
              </a:solidFill>
              <a:latin typeface="Arial"/>
            </a:endParaRPr>
          </a:p>
          <a:p>
            <a:pPr algn="just" defTabSz="914400">
              <a:lnSpc>
                <a:spcPts val="3067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Freeform 3"/>
          <p:cNvSpPr/>
          <p:nvPr/>
        </p:nvSpPr>
        <p:spPr>
          <a:xfrm>
            <a:off x="8573040" y="-1446840"/>
            <a:ext cx="13600800" cy="13180320"/>
          </a:xfrm>
          <a:custGeom>
            <a:avLst/>
            <a:gdLst>
              <a:gd name="textAreaLeft" fmla="*/ 0 w 13600800"/>
              <a:gd name="textAreaRight" fmla="*/ 13601160 w 13600800"/>
              <a:gd name="textAreaTop" fmla="*/ 0 h 13180320"/>
              <a:gd name="textAreaBottom" fmla="*/ 13180680 h 13180320"/>
            </a:gdLst>
            <a:ahLst/>
            <a:rect l="textAreaLeft" t="textAreaTop" r="textAreaRight" b="textAreaBottom"/>
            <a:pathLst>
              <a:path w="13601094" h="13180696">
                <a:moveTo>
                  <a:pt x="0" y="0"/>
                </a:moveTo>
                <a:lnTo>
                  <a:pt x="13601094" y="0"/>
                </a:lnTo>
                <a:lnTo>
                  <a:pt x="13601094" y="13180696"/>
                </a:lnTo>
                <a:lnTo>
                  <a:pt x="0" y="1318069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Freeform 4"/>
          <p:cNvSpPr/>
          <p:nvPr/>
        </p:nvSpPr>
        <p:spPr>
          <a:xfrm>
            <a:off x="10913400" y="6021720"/>
            <a:ext cx="6652800" cy="4057920"/>
          </a:xfrm>
          <a:custGeom>
            <a:avLst/>
            <a:gdLst>
              <a:gd name="textAreaLeft" fmla="*/ 0 w 6652800"/>
              <a:gd name="textAreaRight" fmla="*/ 6653160 w 6652800"/>
              <a:gd name="textAreaTop" fmla="*/ 0 h 4057920"/>
              <a:gd name="textAreaBottom" fmla="*/ 4058280 h 4057920"/>
            </a:gdLst>
            <a:ahLst/>
            <a:rect l="textAreaLeft" t="textAreaTop" r="textAreaRight" b="textAreaBottom"/>
            <a:pathLst>
              <a:path w="6653101" h="4058392">
                <a:moveTo>
                  <a:pt x="0" y="0"/>
                </a:moveTo>
                <a:lnTo>
                  <a:pt x="6653101" y="0"/>
                </a:lnTo>
                <a:lnTo>
                  <a:pt x="6653101" y="4058392"/>
                </a:lnTo>
                <a:lnTo>
                  <a:pt x="0" y="405839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Freeform 5"/>
          <p:cNvSpPr/>
          <p:nvPr/>
        </p:nvSpPr>
        <p:spPr>
          <a:xfrm>
            <a:off x="11305800" y="1378080"/>
            <a:ext cx="6260760" cy="4387320"/>
          </a:xfrm>
          <a:custGeom>
            <a:avLst/>
            <a:gdLst>
              <a:gd name="textAreaLeft" fmla="*/ 0 w 6260760"/>
              <a:gd name="textAreaRight" fmla="*/ 6261120 w 6260760"/>
              <a:gd name="textAreaTop" fmla="*/ 0 h 4387320"/>
              <a:gd name="textAreaBottom" fmla="*/ 4387680 h 4387320"/>
            </a:gdLst>
            <a:ahLst/>
            <a:rect l="textAreaLeft" t="textAreaTop" r="textAreaRight" b="textAreaBottom"/>
            <a:pathLst>
              <a:path w="6260958" h="4387733">
                <a:moveTo>
                  <a:pt x="0" y="0"/>
                </a:moveTo>
                <a:lnTo>
                  <a:pt x="6260958" y="0"/>
                </a:lnTo>
                <a:lnTo>
                  <a:pt x="6260958" y="4387733"/>
                </a:lnTo>
                <a:lnTo>
                  <a:pt x="0" y="438773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TextBox 6"/>
          <p:cNvSpPr/>
          <p:nvPr/>
        </p:nvSpPr>
        <p:spPr>
          <a:xfrm>
            <a:off x="417960" y="643680"/>
            <a:ext cx="12527280" cy="160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6307"/>
              </a:lnSpc>
            </a:pPr>
            <a:r>
              <a:rPr b="1" lang="en-US" sz="8300" spc="-1" strike="noStrike">
                <a:solidFill>
                  <a:srgbClr val="00691d"/>
                </a:solidFill>
                <a:latin typeface="Bricolage Grotesque Bold"/>
                <a:ea typeface="Bricolage Grotesque Bold"/>
              </a:rPr>
              <a:t>Conclusion &amp; Strategic Recommendations</a:t>
            </a:r>
            <a:endParaRPr b="0" lang="en-US" sz="8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TextBox 7"/>
          <p:cNvSpPr/>
          <p:nvPr/>
        </p:nvSpPr>
        <p:spPr>
          <a:xfrm>
            <a:off x="417960" y="2453760"/>
            <a:ext cx="9176400" cy="346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030"/>
              </a:lnSpc>
            </a:pPr>
            <a:r>
              <a:rPr b="0" lang="en-US" sz="2170" spc="-1" strike="noStrike">
                <a:solidFill>
                  <a:srgbClr val="000000"/>
                </a:solidFill>
                <a:latin typeface="Bricolage Grotesque"/>
                <a:ea typeface="Bricolage Grotesque"/>
              </a:rPr>
              <a:t>What the data tells us</a:t>
            </a:r>
            <a:endParaRPr b="0" lang="en-US" sz="2170" spc="-1" strike="noStrike">
              <a:solidFill>
                <a:srgbClr val="000000"/>
              </a:solidFill>
              <a:latin typeface="Arial"/>
            </a:endParaRPr>
          </a:p>
          <a:p>
            <a:pPr lvl="1" marL="467640" indent="-233640" defTabSz="914400">
              <a:lnSpc>
                <a:spcPts val="303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70" spc="-1" strike="noStrike">
                <a:solidFill>
                  <a:srgbClr val="000000"/>
                </a:solidFill>
                <a:latin typeface="Bricolage Grotesque"/>
                <a:ea typeface="Bricolage Grotesque"/>
              </a:rPr>
              <a:t>A clear pathway exists for identifying and nurturing high-value users.</a:t>
            </a:r>
            <a:endParaRPr b="0" lang="en-US" sz="2170" spc="-1" strike="noStrike">
              <a:solidFill>
                <a:srgbClr val="000000"/>
              </a:solidFill>
              <a:latin typeface="Arial"/>
            </a:endParaRPr>
          </a:p>
          <a:p>
            <a:pPr lvl="1" marL="467640" indent="-233640" defTabSz="914400">
              <a:lnSpc>
                <a:spcPts val="303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70" spc="-1" strike="noStrike">
                <a:solidFill>
                  <a:srgbClr val="000000"/>
                </a:solidFill>
                <a:latin typeface="Bricolage Grotesque"/>
                <a:ea typeface="Bricolage Grotesque"/>
              </a:rPr>
              <a:t>Lifecycle segmentation reveals where to apply retention &amp; growth efforts.</a:t>
            </a:r>
            <a:endParaRPr b="0" lang="en-US" sz="2170" spc="-1" strike="noStrike">
              <a:solidFill>
                <a:srgbClr val="000000"/>
              </a:solidFill>
              <a:latin typeface="Arial"/>
            </a:endParaRPr>
          </a:p>
          <a:p>
            <a:pPr lvl="1" marL="467640" indent="-233640" defTabSz="914400">
              <a:lnSpc>
                <a:spcPts val="303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70" spc="-1" strike="noStrike">
                <a:solidFill>
                  <a:srgbClr val="000000"/>
                </a:solidFill>
                <a:latin typeface="Bricolage Grotesque"/>
                <a:ea typeface="Bricolage Grotesque"/>
              </a:rPr>
              <a:t>ICP modeling sharpens acquisition strategy.</a:t>
            </a:r>
            <a:endParaRPr b="0" lang="en-US" sz="2170" spc="-1" strike="noStrike">
              <a:solidFill>
                <a:srgbClr val="000000"/>
              </a:solidFill>
              <a:latin typeface="Arial"/>
            </a:endParaRPr>
          </a:p>
          <a:p>
            <a:pPr lvl="1" marL="467640" indent="-233640" defTabSz="914400">
              <a:lnSpc>
                <a:spcPts val="303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70" spc="-1" strike="noStrike">
                <a:solidFill>
                  <a:srgbClr val="000000"/>
                </a:solidFill>
                <a:latin typeface="Bricolage Grotesque"/>
                <a:ea typeface="Bricolage Grotesque"/>
              </a:rPr>
              <a:t>Upsell scoring enables targeted premium journeys.</a:t>
            </a:r>
            <a:endParaRPr b="0" lang="en-US" sz="2170" spc="-1" strike="noStrike">
              <a:solidFill>
                <a:srgbClr val="000000"/>
              </a:solidFill>
              <a:latin typeface="Arial"/>
            </a:endParaRPr>
          </a:p>
          <a:p>
            <a:pPr lvl="1" marL="467640" indent="-233640" defTabSz="914400">
              <a:lnSpc>
                <a:spcPts val="303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70" spc="-1" strike="noStrike">
                <a:solidFill>
                  <a:srgbClr val="000000"/>
                </a:solidFill>
                <a:latin typeface="Bricolage Grotesque"/>
                <a:ea typeface="Bricolage Grotesque"/>
              </a:rPr>
              <a:t>Brand perception highlights communication opportunities.</a:t>
            </a:r>
            <a:endParaRPr b="0" lang="en-US" sz="217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303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Box 8"/>
          <p:cNvSpPr/>
          <p:nvPr/>
        </p:nvSpPr>
        <p:spPr>
          <a:xfrm>
            <a:off x="417960" y="5717880"/>
            <a:ext cx="9784800" cy="369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231"/>
              </a:lnSpc>
            </a:pPr>
            <a:r>
              <a:rPr b="0" lang="en-US" sz="2310" spc="-1" strike="noStrike">
                <a:solidFill>
                  <a:srgbClr val="000000"/>
                </a:solidFill>
                <a:latin typeface="Bricolage Grotesque"/>
                <a:ea typeface="Bricolage Grotesque"/>
              </a:rPr>
              <a:t>Next Steps</a:t>
            </a:r>
            <a:endParaRPr b="0" lang="en-US" sz="2310" spc="-1" strike="noStrike">
              <a:solidFill>
                <a:srgbClr val="000000"/>
              </a:solidFill>
              <a:latin typeface="Arial"/>
            </a:endParaRPr>
          </a:p>
          <a:p>
            <a:pPr lvl="1" marL="498600" indent="-249120" defTabSz="914400">
              <a:lnSpc>
                <a:spcPts val="3231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10" spc="-1" strike="noStrike">
                <a:solidFill>
                  <a:srgbClr val="000000"/>
                </a:solidFill>
                <a:latin typeface="Bricolage Grotesque"/>
                <a:ea typeface="Bricolage Grotesque"/>
              </a:rPr>
              <a:t>Expand high-ICP user acquisition.</a:t>
            </a:r>
            <a:endParaRPr b="0" lang="en-US" sz="2310" spc="-1" strike="noStrike">
              <a:solidFill>
                <a:srgbClr val="000000"/>
              </a:solidFill>
              <a:latin typeface="Arial"/>
            </a:endParaRPr>
          </a:p>
          <a:p>
            <a:pPr lvl="1" marL="498600" indent="-249120" defTabSz="914400">
              <a:lnSpc>
                <a:spcPts val="3231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10" spc="-1" strike="noStrike">
                <a:solidFill>
                  <a:srgbClr val="000000"/>
                </a:solidFill>
                <a:latin typeface="Bricolage Grotesque"/>
                <a:ea typeface="Bricolage Grotesque"/>
              </a:rPr>
              <a:t>Strengthen onboarding &amp; activation for “Potential” and “New” users.</a:t>
            </a:r>
            <a:endParaRPr b="0" lang="en-US" sz="2310" spc="-1" strike="noStrike">
              <a:solidFill>
                <a:srgbClr val="000000"/>
              </a:solidFill>
              <a:latin typeface="Arial"/>
            </a:endParaRPr>
          </a:p>
          <a:p>
            <a:pPr lvl="1" marL="498600" indent="-249120" defTabSz="914400">
              <a:lnSpc>
                <a:spcPts val="3231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10" spc="-1" strike="noStrike">
                <a:solidFill>
                  <a:srgbClr val="000000"/>
                </a:solidFill>
                <a:latin typeface="Bricolage Grotesque"/>
                <a:ea typeface="Bricolage Grotesque"/>
              </a:rPr>
              <a:t>Build re-engagement workflows for “At-Risk” users.</a:t>
            </a:r>
            <a:endParaRPr b="0" lang="en-US" sz="2310" spc="-1" strike="noStrike">
              <a:solidFill>
                <a:srgbClr val="000000"/>
              </a:solidFill>
              <a:latin typeface="Arial"/>
            </a:endParaRPr>
          </a:p>
          <a:p>
            <a:pPr lvl="1" marL="498600" indent="-249120" defTabSz="914400">
              <a:lnSpc>
                <a:spcPts val="3231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10" spc="-1" strike="noStrike">
                <a:solidFill>
                  <a:srgbClr val="000000"/>
                </a:solidFill>
                <a:latin typeface="Bricolage Grotesque"/>
                <a:ea typeface="Bricolage Grotesque"/>
              </a:rPr>
              <a:t>Reinforce brand pillars through UX, education, and trust elements.</a:t>
            </a:r>
            <a:endParaRPr b="0" lang="en-US" sz="2310" spc="-1" strike="noStrike">
              <a:solidFill>
                <a:srgbClr val="000000"/>
              </a:solidFill>
              <a:latin typeface="Arial"/>
            </a:endParaRPr>
          </a:p>
          <a:p>
            <a:pPr lvl="1" marL="498600" indent="-249120" defTabSz="914400">
              <a:lnSpc>
                <a:spcPts val="3231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10" spc="-1" strike="noStrike">
                <a:solidFill>
                  <a:srgbClr val="000000"/>
                </a:solidFill>
                <a:latin typeface="Bricolage Grotesque"/>
                <a:ea typeface="Bricolage Grotesque"/>
              </a:rPr>
              <a:t>Deploy a real-time dashboard for ongoing insight tracking.</a:t>
            </a:r>
            <a:endParaRPr b="0" lang="en-US" sz="231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3231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3231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Application>LibreOffice/24.2.7.2$Linux_X86_64 LibreOffice_project/420$Build-2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identifier>DAG7AaHEvic</dc:identifier>
  <dc:language>en-US</dc:language>
  <cp:lastModifiedBy/>
  <dcterms:modified xsi:type="dcterms:W3CDTF">2025-12-09T17:52:49Z</dcterms:modified>
  <cp:revision>3</cp:revision>
  <dc:subject/>
  <dc:title>Green and Yellow Modern Brand Strategy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